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10" r:id="rId52"/>
    <p:sldId id="306" r:id="rId53"/>
    <p:sldId id="307" r:id="rId54"/>
    <p:sldId id="308" r:id="rId55"/>
    <p:sldId id="309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42" d="100"/>
          <a:sy n="142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af07414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af07414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af07414d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af07414d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af07414d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af07414d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af07414d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af07414d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af07414d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af07414d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af07414db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af07414db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af07414d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af07414d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af07414d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af07414d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af07414db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af07414db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af07414db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af07414db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af07414db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af07414db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f07414db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f07414db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af07414d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af07414d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af07414d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af07414d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f07414db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af07414db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af07414d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af07414d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af07414db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af07414db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af07414db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af07414db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af07414db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af07414db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af07414d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af07414d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af07414db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af07414db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af07414db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af07414db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af07414db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af07414db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af07414d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af07414d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af07414d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af07414d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af07414d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af07414d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af07414db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af07414db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af07414d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af07414d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af07414d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af07414d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af07414db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af07414db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af07414d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af07414d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af07414db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af07414db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af07414d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af07414d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af07414d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af07414d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af07414db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af07414db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af07414db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af07414db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af07414db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af07414db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af07414db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af07414db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af07414db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af07414db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af07414db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af07414db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af07414d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af07414d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af07414db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af07414db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af07414db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af07414db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af07414d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af07414d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af07414d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af07414d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af07414db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af07414db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af07414db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af07414db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af07414db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af07414db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af07414db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af07414db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af07414d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af07414d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af07414d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af07414d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af07414d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af07414d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af07414d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af07414d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nketh@cs.technion.ac.i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4814" y="65492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Tutorial-11: Deep learning for </a:t>
            </a:r>
            <a:br>
              <a:rPr lang="en" sz="3600" dirty="0"/>
            </a:br>
            <a:r>
              <a:rPr lang="en" sz="3600" dirty="0"/>
              <a:t>                          inverse problems and</a:t>
            </a:r>
            <a:br>
              <a:rPr lang="en" sz="3600" dirty="0"/>
            </a:br>
            <a:r>
              <a:rPr lang="en" sz="3600" dirty="0"/>
              <a:t>    beyond.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53975" y="34752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Sanketh Vedula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sanketh@cs.technion.ac.il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22450" y="14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38" y="1631325"/>
            <a:ext cx="4638675" cy="23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2"/>
          <p:cNvCxnSpPr>
            <a:endCxn id="158" idx="1"/>
          </p:cNvCxnSpPr>
          <p:nvPr/>
        </p:nvCxnSpPr>
        <p:spPr>
          <a:xfrm rot="10800000" flipH="1">
            <a:off x="478438" y="2812425"/>
            <a:ext cx="5448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2"/>
          <p:cNvCxnSpPr/>
          <p:nvPr/>
        </p:nvCxnSpPr>
        <p:spPr>
          <a:xfrm>
            <a:off x="5760650" y="2807925"/>
            <a:ext cx="5184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700" y="3993525"/>
            <a:ext cx="444600" cy="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950" y="3995937"/>
            <a:ext cx="444600" cy="22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1200" y="3994250"/>
            <a:ext cx="444600" cy="23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6449" y="3908811"/>
            <a:ext cx="461103" cy="23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2"/>
          <p:cNvCxnSpPr/>
          <p:nvPr/>
        </p:nvCxnSpPr>
        <p:spPr>
          <a:xfrm flipH="1">
            <a:off x="1250850" y="1407525"/>
            <a:ext cx="23040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22"/>
          <p:cNvCxnSpPr/>
          <p:nvPr/>
        </p:nvCxnSpPr>
        <p:spPr>
          <a:xfrm flipH="1">
            <a:off x="2318100" y="1238325"/>
            <a:ext cx="23040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2"/>
          <p:cNvCxnSpPr/>
          <p:nvPr/>
        </p:nvCxnSpPr>
        <p:spPr>
          <a:xfrm flipH="1">
            <a:off x="3439575" y="1238325"/>
            <a:ext cx="23040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2"/>
          <p:cNvCxnSpPr/>
          <p:nvPr/>
        </p:nvCxnSpPr>
        <p:spPr>
          <a:xfrm flipH="1">
            <a:off x="4479725" y="1238325"/>
            <a:ext cx="23040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9" name="Google Shape;16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7350" y="921350"/>
            <a:ext cx="369425" cy="3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1200" y="917063"/>
            <a:ext cx="369425" cy="32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95950" y="918372"/>
            <a:ext cx="369425" cy="32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81243" y="1076200"/>
            <a:ext cx="342483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7775" y="2607175"/>
            <a:ext cx="266102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2450" y="2652050"/>
            <a:ext cx="285997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7325" y="4646715"/>
            <a:ext cx="5725483" cy="24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81871" y="3064825"/>
            <a:ext cx="2365160" cy="7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37226" y="576075"/>
            <a:ext cx="1838724" cy="25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85229" y="171600"/>
            <a:ext cx="3122994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39252" y="4118050"/>
            <a:ext cx="2207772" cy="2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296" y="1418896"/>
            <a:ext cx="5314875" cy="2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0" y="4782850"/>
            <a:ext cx="34053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Image: CS 231n, Stanford</a:t>
            </a:r>
            <a:endParaRPr i="1">
              <a:solidFill>
                <a:srgbClr val="999999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168400" y="1643575"/>
            <a:ext cx="34053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gradients of each </a:t>
            </a:r>
            <a:r>
              <a:rPr lang="en" b="1"/>
              <a:t>w </a:t>
            </a:r>
            <a:r>
              <a:rPr lang="en"/>
              <a:t>and </a:t>
            </a:r>
            <a:r>
              <a:rPr lang="en" b="1"/>
              <a:t>b </a:t>
            </a:r>
            <a:r>
              <a:rPr lang="en"/>
              <a:t>w.r.to the loss and update them accordingly.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132925" y="2701688"/>
            <a:ext cx="34053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gradients of each layer are just calculated through backpropagation otherwise called “the chain rule”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Optimization: “stochastic” gradient descent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Gradient descent: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Calculate the gradient of the parameters w.r.to the </a:t>
            </a:r>
            <a:r>
              <a:rPr lang="en" u="sng"/>
              <a:t>whole</a:t>
            </a:r>
            <a:r>
              <a:rPr lang="en"/>
              <a:t> dataset of samples.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Update the weights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Repeat 1-2 until convergence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Problem? Computationally very expensive to calculate the gradients w.r.to the whole dataset at once. </a:t>
            </a:r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Stochastic gradient descent:</a:t>
            </a:r>
            <a:endParaRPr u="sng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Sample a </a:t>
            </a:r>
            <a:r>
              <a:rPr lang="en" u="sng"/>
              <a:t>random</a:t>
            </a:r>
            <a:r>
              <a:rPr lang="en"/>
              <a:t> “mini-batch” of data samples from the whole dataset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Calculate the gradient w.r.to the “mini-batch” of samples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Repeat 1, 2 until exhausting the dataset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Repeat the 1-3 until convergence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</a:rPr>
              <a:t>Stochasticity comes from picking random “mini-batches”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denoising using fully-connected networks</a:t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0" y="4795900"/>
            <a:ext cx="8799900" cy="3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Burger et al., Image denoising: Can plain neural networks compete with BM3D?, CVPR 2012</a:t>
            </a:r>
            <a:endParaRPr i="1">
              <a:solidFill>
                <a:srgbClr val="999999"/>
              </a:solidFill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l="53644" r="1932"/>
          <a:stretch/>
        </p:blipFill>
        <p:spPr>
          <a:xfrm>
            <a:off x="108200" y="1146125"/>
            <a:ext cx="1649151" cy="2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l="1381" r="54195"/>
          <a:stretch/>
        </p:blipFill>
        <p:spPr>
          <a:xfrm>
            <a:off x="7370375" y="1206975"/>
            <a:ext cx="1649151" cy="2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700" y="1449024"/>
            <a:ext cx="4409375" cy="22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 flipH="1">
            <a:off x="7407775" y="1268275"/>
            <a:ext cx="229800" cy="20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206" name="Google Shape;206;p25"/>
          <p:cNvSpPr/>
          <p:nvPr/>
        </p:nvSpPr>
        <p:spPr>
          <a:xfrm flipH="1">
            <a:off x="108200" y="1183225"/>
            <a:ext cx="342600" cy="37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cxnSp>
        <p:nvCxnSpPr>
          <p:cNvPr id="207" name="Google Shape;207;p25"/>
          <p:cNvCxnSpPr>
            <a:endCxn id="204" idx="1"/>
          </p:cNvCxnSpPr>
          <p:nvPr/>
        </p:nvCxnSpPr>
        <p:spPr>
          <a:xfrm>
            <a:off x="493200" y="1422150"/>
            <a:ext cx="1915500" cy="114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25"/>
          <p:cNvCxnSpPr>
            <a:stCxn id="204" idx="3"/>
            <a:endCxn id="205" idx="2"/>
          </p:cNvCxnSpPr>
          <p:nvPr/>
        </p:nvCxnSpPr>
        <p:spPr>
          <a:xfrm rot="10800000" flipH="1">
            <a:off x="6818075" y="1471050"/>
            <a:ext cx="704700" cy="1100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25"/>
          <p:cNvSpPr txBox="1"/>
          <p:nvPr/>
        </p:nvSpPr>
        <p:spPr>
          <a:xfrm>
            <a:off x="108200" y="4048200"/>
            <a:ext cx="56568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Dataset:</a:t>
            </a:r>
            <a:r>
              <a:rPr lang="en"/>
              <a:t> Sample 362 million noisy and clean patch pairs from noisy and clean images.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denoising using fully-connected networks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Effects of number and size of layers &amp; size of dataset. </a:t>
            </a:r>
            <a:endParaRPr sz="1400"/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 l="11115" t="11175" r="5869" b="4286"/>
          <a:stretch/>
        </p:blipFill>
        <p:spPr>
          <a:xfrm>
            <a:off x="627025" y="1688175"/>
            <a:ext cx="3693224" cy="266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0" y="4795900"/>
            <a:ext cx="8799900" cy="3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Burger et al., Image denoising: Can plain neural networks compete with BM3D?, CVPR 2012</a:t>
            </a:r>
            <a:endParaRPr i="1">
              <a:solidFill>
                <a:srgbClr val="999999"/>
              </a:solidFill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 t="3559" b="3503"/>
          <a:stretch/>
        </p:blipFill>
        <p:spPr>
          <a:xfrm>
            <a:off x="5032575" y="1349725"/>
            <a:ext cx="3554924" cy="29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5156750" y="4313213"/>
            <a:ext cx="40578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</a:rPr>
              <a:t>Comparison with BM3D, K-SVD</a:t>
            </a:r>
            <a:endParaRPr u="sng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denoising using fully-connected networks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l="53644" r="1932"/>
          <a:stretch/>
        </p:blipFill>
        <p:spPr>
          <a:xfrm>
            <a:off x="108200" y="1146125"/>
            <a:ext cx="1649151" cy="2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l="1381" r="54195"/>
          <a:stretch/>
        </p:blipFill>
        <p:spPr>
          <a:xfrm>
            <a:off x="7370375" y="1206975"/>
            <a:ext cx="1649151" cy="2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700" y="1449024"/>
            <a:ext cx="4409375" cy="22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/>
          <p:nvPr/>
        </p:nvSpPr>
        <p:spPr>
          <a:xfrm flipH="1">
            <a:off x="7407775" y="1268275"/>
            <a:ext cx="229800" cy="20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229" name="Google Shape;229;p27"/>
          <p:cNvSpPr/>
          <p:nvPr/>
        </p:nvSpPr>
        <p:spPr>
          <a:xfrm flipH="1">
            <a:off x="108200" y="1183225"/>
            <a:ext cx="342600" cy="37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cxnSp>
        <p:nvCxnSpPr>
          <p:cNvPr id="230" name="Google Shape;230;p27"/>
          <p:cNvCxnSpPr>
            <a:endCxn id="227" idx="1"/>
          </p:cNvCxnSpPr>
          <p:nvPr/>
        </p:nvCxnSpPr>
        <p:spPr>
          <a:xfrm>
            <a:off x="493200" y="1422150"/>
            <a:ext cx="1915500" cy="114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7"/>
          <p:cNvCxnSpPr>
            <a:stCxn id="227" idx="3"/>
            <a:endCxn id="228" idx="2"/>
          </p:cNvCxnSpPr>
          <p:nvPr/>
        </p:nvCxnSpPr>
        <p:spPr>
          <a:xfrm rot="10800000" flipH="1">
            <a:off x="6818075" y="1471050"/>
            <a:ext cx="704700" cy="1100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27"/>
          <p:cNvSpPr txBox="1"/>
          <p:nvPr/>
        </p:nvSpPr>
        <p:spPr>
          <a:xfrm>
            <a:off x="108200" y="4048200"/>
            <a:ext cx="56568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"/>
          <p:cNvSpPr txBox="1"/>
          <p:nvPr/>
        </p:nvSpPr>
        <p:spPr>
          <a:xfrm>
            <a:off x="4373175" y="3728400"/>
            <a:ext cx="3893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What was missing??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4418225" y="4057800"/>
            <a:ext cx="45192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networks just throw away the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structure of images!</a:t>
            </a:r>
            <a:endParaRPr/>
          </a:p>
        </p:txBody>
      </p:sp>
      <p:cxnSp>
        <p:nvCxnSpPr>
          <p:cNvPr id="235" name="Google Shape;235;p27"/>
          <p:cNvCxnSpPr/>
          <p:nvPr/>
        </p:nvCxnSpPr>
        <p:spPr>
          <a:xfrm flipH="1">
            <a:off x="1797925" y="3580325"/>
            <a:ext cx="689400" cy="8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27"/>
          <p:cNvSpPr txBox="1"/>
          <p:nvPr/>
        </p:nvSpPr>
        <p:spPr>
          <a:xfrm>
            <a:off x="47375" y="4438625"/>
            <a:ext cx="3893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in a patch like this is as good as just jumbling it and sending it in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4442400" y="4633450"/>
            <a:ext cx="3893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Fix:</a:t>
            </a:r>
            <a:r>
              <a:rPr lang="en"/>
              <a:t> Convolutional neural networks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17033"/>
          <a:stretch/>
        </p:blipFill>
        <p:spPr>
          <a:xfrm>
            <a:off x="152400" y="1170125"/>
            <a:ext cx="8839198" cy="253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0" y="4809900"/>
            <a:ext cx="38931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Image: LeCun</a:t>
            </a:r>
            <a:endParaRPr i="1">
              <a:solidFill>
                <a:srgbClr val="999999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709350" y="3951525"/>
            <a:ext cx="7725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 capture local structure.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Hierarchies of features can be obtained by stacking convolution layers.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r="31782"/>
          <a:stretch/>
        </p:blipFill>
        <p:spPr>
          <a:xfrm>
            <a:off x="444775" y="1017725"/>
            <a:ext cx="544305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/>
        </p:nvSpPr>
        <p:spPr>
          <a:xfrm>
            <a:off x="6206800" y="219060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Deep learning jargon: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  =  Convolution operation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=   Activation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   =  Downsampling</a:t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0" y="4838700"/>
            <a:ext cx="34053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Image: CS 231n, Stanford</a:t>
            </a:r>
            <a:endParaRPr i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convolutional weight matrix is equivalent to fully-connected network with the block diagonal structure.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Hence, it is implemented as a sparse matrix multiplication and GPUs are very efficient in performing it.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188" y="1152475"/>
            <a:ext cx="193357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950" y="1731100"/>
            <a:ext cx="1718687" cy="1824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with symmetric skip connections</a:t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6515625" y="1930625"/>
            <a:ext cx="858300" cy="4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00" y="1266250"/>
            <a:ext cx="7764266" cy="24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>
            <a:off x="4817925" y="1373225"/>
            <a:ext cx="1335600" cy="4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4897650" y="148392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C78D8"/>
                </a:solidFill>
              </a:rPr>
              <a:t>transpose-convolution</a:t>
            </a:r>
            <a:endParaRPr sz="1000" b="1">
              <a:solidFill>
                <a:srgbClr val="3C78D8"/>
              </a:solidFill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225975" y="480222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Mao et al., NIPS 2016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1123100" y="305450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6951100" y="302127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780800" y="3806100"/>
            <a:ext cx="7821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Key idea</a:t>
            </a:r>
            <a:r>
              <a:rPr lang="en"/>
              <a:t>: Instead of learning to approximate X. Learn to approximate the residual (Y-X)</a:t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345575" y="120045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Fully convolutional network:</a:t>
            </a:r>
            <a:endParaRPr u="sng"/>
          </a:p>
        </p:txBody>
      </p:sp>
      <p:sp>
        <p:nvSpPr>
          <p:cNvPr id="276" name="Google Shape;276;p31"/>
          <p:cNvSpPr txBox="1"/>
          <p:nvPr/>
        </p:nvSpPr>
        <p:spPr>
          <a:xfrm>
            <a:off x="754088" y="4323763"/>
            <a:ext cx="7145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skip connections prevent </a:t>
            </a:r>
            <a:r>
              <a:rPr lang="en" u="sng"/>
              <a:t>vanishing gradients</a:t>
            </a:r>
            <a:r>
              <a:rPr lang="en"/>
              <a:t> and helps the convergence.</a:t>
            </a:r>
            <a:endParaRPr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975" y="1063663"/>
            <a:ext cx="2211904" cy="42026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/>
        </p:nvSpPr>
        <p:spPr>
          <a:xfrm>
            <a:off x="4897650" y="102747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Image denoising: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Administrative stuff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Guidelines for presentations are posted on the course website.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will publish the order of presentations, the talks would likely take an extra half or one hour i.e., 8:30AM-11:00AM (or 11:30AM) on 21st Jan.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If your talk is missing on the list, please email me.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If you have lessons between 10:30-11:30AM, please let me know, your talk will be pushed backward in time.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Please email your presentations to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sanketh@cs.technion.ac.il</a:t>
            </a:r>
            <a:r>
              <a:rPr lang="en" dirty="0"/>
              <a:t> by 20th Jan.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denoising</a:t>
            </a:r>
            <a:endParaRPr/>
          </a:p>
        </p:txBody>
      </p:sp>
      <p:sp>
        <p:nvSpPr>
          <p:cNvPr id="284" name="Google Shape;284;p32"/>
          <p:cNvSpPr txBox="1"/>
          <p:nvPr/>
        </p:nvSpPr>
        <p:spPr>
          <a:xfrm>
            <a:off x="225975" y="480222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Mao et al., NIPS 2016</a:t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13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Low-dose CT reconstruction</a:t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175" y="991125"/>
            <a:ext cx="5369451" cy="382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/>
        </p:nvSpPr>
        <p:spPr>
          <a:xfrm>
            <a:off x="39875" y="4813600"/>
            <a:ext cx="72633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Kang et al., A deep CNN for Low-dose CT reconstruction, Medical Physics, 2017</a:t>
            </a:r>
            <a:endParaRPr i="1">
              <a:solidFill>
                <a:srgbClr val="999999"/>
              </a:solidFill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5661900" y="15047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was synthetically generated by adding poisson noise to the high-dose 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3"/>
          <p:cNvSpPr txBox="1"/>
          <p:nvPr/>
        </p:nvSpPr>
        <p:spPr>
          <a:xfrm>
            <a:off x="219350" y="126690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Task: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a “low-dose” CT image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 “high-dose” one.</a:t>
            </a:r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265850" y="260925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dose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less energy of X-rays entering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the body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less ionizing radiation.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Low-dose CT reconstruction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00" y="1096327"/>
            <a:ext cx="7907925" cy="39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/>
        </p:nvSpPr>
        <p:spPr>
          <a:xfrm>
            <a:off x="39875" y="4813600"/>
            <a:ext cx="72633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Kang et al., A deep CNN for Low-dose CT reconstruction, Medical Physics, 2017</a:t>
            </a:r>
            <a:endParaRPr i="1">
              <a:solidFill>
                <a:srgbClr val="999999"/>
              </a:solidFill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5661900" y="15047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was synthetically generated by adding poisson noise to the high-dose 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2k images were used for training.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function: L-2 discrepancy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MRI reconstruction</a:t>
            </a:r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325675" y="1811825"/>
            <a:ext cx="2352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3">
            <a:alphaModFix/>
          </a:blip>
          <a:srcRect r="26916"/>
          <a:stretch/>
        </p:blipFill>
        <p:spPr>
          <a:xfrm>
            <a:off x="4153400" y="2670400"/>
            <a:ext cx="4718175" cy="23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875" y="161250"/>
            <a:ext cx="38671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245875" y="200982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Task: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 high-resolution image from undersampled k-space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Undersampled k-space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faster MRI acquisition.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245875" y="107175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MRI data is acquired in k-space (Fourier domain).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152575" y="4721450"/>
            <a:ext cx="9037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Image: fastMRI, Facebook + NYU, November 2018</a:t>
            </a:r>
            <a:endParaRPr i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MRI reconstruction</a:t>
            </a:r>
            <a:endParaRPr/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b="10249"/>
          <a:stretch/>
        </p:blipFill>
        <p:spPr>
          <a:xfrm>
            <a:off x="952175" y="1130700"/>
            <a:ext cx="6901373" cy="30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/>
        </p:nvSpPr>
        <p:spPr>
          <a:xfrm>
            <a:off x="152575" y="4721450"/>
            <a:ext cx="9037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Image: fastMRI, Facebook + NYU, November 2018</a:t>
            </a:r>
            <a:endParaRPr i="1">
              <a:solidFill>
                <a:srgbClr val="999999"/>
              </a:solidFill>
            </a:endParaRPr>
          </a:p>
        </p:txBody>
      </p:sp>
      <p:cxnSp>
        <p:nvCxnSpPr>
          <p:cNvPr id="322" name="Google Shape;322;p36"/>
          <p:cNvCxnSpPr/>
          <p:nvPr/>
        </p:nvCxnSpPr>
        <p:spPr>
          <a:xfrm rot="10800000" flipH="1">
            <a:off x="930400" y="1931525"/>
            <a:ext cx="4716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36"/>
          <p:cNvCxnSpPr/>
          <p:nvPr/>
        </p:nvCxnSpPr>
        <p:spPr>
          <a:xfrm rot="10800000" flipH="1">
            <a:off x="7509975" y="1931550"/>
            <a:ext cx="7641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" name="Google Shape;324;p36"/>
          <p:cNvSpPr txBox="1"/>
          <p:nvPr/>
        </p:nvSpPr>
        <p:spPr>
          <a:xfrm>
            <a:off x="0" y="1681575"/>
            <a:ext cx="1070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Undersampled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MRI</a:t>
            </a:r>
            <a:endParaRPr sz="1000"/>
          </a:p>
        </p:txBody>
      </p:sp>
      <p:sp>
        <p:nvSpPr>
          <p:cNvPr id="325" name="Google Shape;325;p36"/>
          <p:cNvSpPr txBox="1"/>
          <p:nvPr/>
        </p:nvSpPr>
        <p:spPr>
          <a:xfrm>
            <a:off x="8199100" y="171477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Fully sampled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MRI</a:t>
            </a:r>
            <a:endParaRPr sz="1000"/>
          </a:p>
        </p:txBody>
      </p:sp>
      <p:sp>
        <p:nvSpPr>
          <p:cNvPr id="326" name="Google Shape;326;p36"/>
          <p:cNvSpPr txBox="1"/>
          <p:nvPr/>
        </p:nvSpPr>
        <p:spPr>
          <a:xfrm>
            <a:off x="5832300" y="0"/>
            <a:ext cx="3311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1594 volumes were used for training.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function: L-1 discrepancy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MRI Reconstruction</a:t>
            </a:r>
            <a:endParaRPr/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75" y="1455875"/>
            <a:ext cx="8839200" cy="316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 txBox="1"/>
          <p:nvPr/>
        </p:nvSpPr>
        <p:spPr>
          <a:xfrm>
            <a:off x="152575" y="4721450"/>
            <a:ext cx="9037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9999"/>
                </a:solidFill>
              </a:rPr>
              <a:t>Image: fastMRI, Facebook + NYU, November 2018</a:t>
            </a:r>
            <a:endParaRPr i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DeepISP: learned image-signal processing pipeline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Low-light images: the scene captured with a smaller exposure (less photons hit the sensor).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Well-lit images: the scene captured with a longer exposure (enough photons hit the sensor).</a:t>
            </a:r>
          </a:p>
        </p:txBody>
      </p:sp>
      <p:sp>
        <p:nvSpPr>
          <p:cNvPr id="340" name="Google Shape;340;p38"/>
          <p:cNvSpPr txBox="1"/>
          <p:nvPr/>
        </p:nvSpPr>
        <p:spPr>
          <a:xfrm>
            <a:off x="113025" y="4782275"/>
            <a:ext cx="5529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Schwartz et al., DeepISP, IEEE TIP, 2019</a:t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CB75B-44F1-BD4D-ADBA-81998F9B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06" y="2751495"/>
            <a:ext cx="5217894" cy="2254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74938-3237-DB4C-8625-0D6321D43ABB}"/>
              </a:ext>
            </a:extLst>
          </p:cNvPr>
          <p:cNvSpPr txBox="1"/>
          <p:nvPr/>
        </p:nvSpPr>
        <p:spPr>
          <a:xfrm>
            <a:off x="5775487" y="45188"/>
            <a:ext cx="3462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Image: © Alex Bronstein, Lecture 11, DIP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/>
        </p:nvSpPr>
        <p:spPr>
          <a:xfrm>
            <a:off x="113025" y="4782275"/>
            <a:ext cx="5529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Schwartz et al., DeepISP, IEEE TIP, 2019</a:t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59825"/>
            <a:ext cx="7085451" cy="46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/>
        </p:nvSpPr>
        <p:spPr>
          <a:xfrm>
            <a:off x="7190325" y="84825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is collected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acquiring both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low-light and well-lit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by controlling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exposure time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camera.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DeepISP</a:t>
            </a:r>
            <a:endParaRPr dirty="0"/>
          </a:p>
        </p:txBody>
      </p:sp>
      <p:sp>
        <p:nvSpPr>
          <p:cNvPr id="353" name="Google Shape;35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8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Traditional ISP: </a:t>
            </a:r>
            <a:endParaRPr u="sng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Low level: denoising + </a:t>
            </a:r>
            <a:r>
              <a:rPr lang="en" dirty="0" err="1"/>
              <a:t>demosaicing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High-level: Gamma correction, color correction</a:t>
            </a:r>
            <a:endParaRPr dirty="0"/>
          </a:p>
        </p:txBody>
      </p:sp>
      <p:pic>
        <p:nvPicPr>
          <p:cNvPr id="354" name="Google Shape;3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225" y="28013"/>
            <a:ext cx="3154767" cy="50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 txBox="1"/>
          <p:nvPr/>
        </p:nvSpPr>
        <p:spPr>
          <a:xfrm>
            <a:off x="311700" y="297920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666666"/>
                </a:solidFill>
              </a:rPr>
              <a:t>DeepISP:</a:t>
            </a:r>
            <a:endParaRPr sz="1800" u="sng">
              <a:solidFill>
                <a:srgbClr val="666666"/>
              </a:solidFill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113025" y="4782275"/>
            <a:ext cx="5529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Schwartz et al., DeepISP, IEEE TIP, 2019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357" name="Google Shape;357;p40"/>
          <p:cNvSpPr txBox="1"/>
          <p:nvPr/>
        </p:nvSpPr>
        <p:spPr>
          <a:xfrm>
            <a:off x="342425" y="3506675"/>
            <a:ext cx="47457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Low-level network: denoising + demosaicing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High-level network: color + Gamma correction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A9EBAB-90AE-A74C-9356-D7CFF0B93EF8}"/>
              </a:ext>
            </a:extLst>
          </p:cNvPr>
          <p:cNvSpPr txBox="1"/>
          <p:nvPr/>
        </p:nvSpPr>
        <p:spPr>
          <a:xfrm>
            <a:off x="2225550" y="4455374"/>
            <a:ext cx="2845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Loss: L1-error + Multi-scale SSIM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DeepISP: learned image-signal processing pipeline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3" name="Google Shape;3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00" y="1469175"/>
            <a:ext cx="8839198" cy="301929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1"/>
          <p:cNvSpPr txBox="1"/>
          <p:nvPr/>
        </p:nvSpPr>
        <p:spPr>
          <a:xfrm>
            <a:off x="113025" y="4782275"/>
            <a:ext cx="5529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Schwartz et al., DeepISP, IEEE TIP, 2019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Inverse problems: a supervised learning approach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Neural networks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Convolutional neural networks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Loss functions, backpropagation, optimization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Architectures: Encoder-decoder with symmetric skips, U-Net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Applications: Denoising, CT &amp; MRI reconstruction, </a:t>
            </a:r>
            <a:r>
              <a:rPr lang="en-US" dirty="0" err="1">
                <a:solidFill>
                  <a:srgbClr val="000000"/>
                </a:solidFill>
              </a:rPr>
              <a:t>DeepISP</a:t>
            </a:r>
            <a:endParaRPr lang="en-US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Perceptual losses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Feature reconstruction loss</a:t>
            </a:r>
            <a:endParaRPr dirty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Style reconstruction loss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Applications: super-resolution, style-transfer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Meanwhile, in image classification</a:t>
            </a: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5934350" y="25017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has 1M images with 1000 categories.</a:t>
            </a:r>
            <a:endParaRPr/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75" y="1526075"/>
            <a:ext cx="5822425" cy="2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4200"/>
            <a:ext cx="8839200" cy="304998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 txBox="1"/>
          <p:nvPr/>
        </p:nvSpPr>
        <p:spPr>
          <a:xfrm>
            <a:off x="247650" y="4739150"/>
            <a:ext cx="6096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Krizhevsky et al., AlexNet, 2012</a:t>
            </a:r>
            <a:endParaRPr sz="1800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VGGNet</a:t>
            </a:r>
            <a:endParaRPr/>
          </a:p>
        </p:txBody>
      </p:sp>
      <p:sp>
        <p:nvSpPr>
          <p:cNvPr id="384" name="Google Shape;384;p44"/>
          <p:cNvSpPr txBox="1"/>
          <p:nvPr/>
        </p:nvSpPr>
        <p:spPr>
          <a:xfrm>
            <a:off x="311700" y="4703625"/>
            <a:ext cx="6931782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666666"/>
                </a:solidFill>
              </a:rPr>
              <a:t>Image: VGG group, Oxford, 2014; © Zieler &amp; Fergus, 2013.</a:t>
            </a:r>
            <a:endParaRPr sz="1800" i="1" dirty="0">
              <a:solidFill>
                <a:srgbClr val="666666"/>
              </a:solidFill>
            </a:endParaRPr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6325"/>
            <a:ext cx="3654466" cy="33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CEB507-8F12-2546-B7C4-D55E7A70B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700" y="1335137"/>
            <a:ext cx="5763888" cy="275276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Perceptual losses</a:t>
            </a:r>
            <a:endParaRPr/>
          </a:p>
        </p:txBody>
      </p:sp>
      <p:sp>
        <p:nvSpPr>
          <p:cNvPr id="391" name="Google Shape;391;p45"/>
          <p:cNvSpPr txBox="1"/>
          <p:nvPr/>
        </p:nvSpPr>
        <p:spPr>
          <a:xfrm>
            <a:off x="33275" y="478320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392" name="Google Shape;392;p45"/>
          <p:cNvSpPr txBox="1"/>
          <p:nvPr/>
        </p:nvSpPr>
        <p:spPr>
          <a:xfrm>
            <a:off x="370425" y="1080325"/>
            <a:ext cx="8329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Style reconstruction loss:</a:t>
            </a:r>
            <a:r>
              <a:rPr lang="en" sz="1800"/>
              <a:t>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measure to quantify for “style”: Gram matrix of the feature maps of a layer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45"/>
          <p:cNvSpPr txBox="1"/>
          <p:nvPr/>
        </p:nvSpPr>
        <p:spPr>
          <a:xfrm>
            <a:off x="370425" y="2544813"/>
            <a:ext cx="78000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Feature reconstruction loss:</a:t>
            </a:r>
            <a:endParaRPr sz="18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Instead of optimizing pixel-wise loss, optimize the distance between “deep” features can preserve higher level details.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reconstruction loss</a:t>
            </a:r>
            <a:endParaRPr/>
          </a:p>
        </p:txBody>
      </p:sp>
      <p:sp>
        <p:nvSpPr>
          <p:cNvPr id="399" name="Google Shape;39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Key idea:</a:t>
            </a:r>
            <a:r>
              <a:rPr lang="en"/>
              <a:t> VGG features contain semantic information. Reconstructing images by optimizing for similar VGG features will lead to “perceptually” better looking images.</a:t>
            </a:r>
            <a:endParaRPr/>
          </a:p>
        </p:txBody>
      </p:sp>
      <p:sp>
        <p:nvSpPr>
          <p:cNvPr id="400" name="Google Shape;400;p46"/>
          <p:cNvSpPr/>
          <p:nvPr/>
        </p:nvSpPr>
        <p:spPr>
          <a:xfrm>
            <a:off x="1471075" y="2603500"/>
            <a:ext cx="1905000" cy="123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1" name="Google Shape;401;p46"/>
          <p:cNvCxnSpPr>
            <a:endCxn id="400" idx="1"/>
          </p:cNvCxnSpPr>
          <p:nvPr/>
        </p:nvCxnSpPr>
        <p:spPr>
          <a:xfrm>
            <a:off x="846775" y="3217300"/>
            <a:ext cx="6243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46"/>
          <p:cNvCxnSpPr/>
          <p:nvPr/>
        </p:nvCxnSpPr>
        <p:spPr>
          <a:xfrm>
            <a:off x="3376075" y="3177613"/>
            <a:ext cx="6243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3" name="Google Shape;4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075" y="3663500"/>
            <a:ext cx="1976732" cy="3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75" y="3045388"/>
            <a:ext cx="194874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6"/>
          <p:cNvSpPr txBox="1"/>
          <p:nvPr/>
        </p:nvSpPr>
        <p:spPr>
          <a:xfrm>
            <a:off x="1983350" y="2964350"/>
            <a:ext cx="984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CNN</a:t>
            </a:r>
            <a:endParaRPr sz="1800"/>
          </a:p>
        </p:txBody>
      </p:sp>
      <p:pic>
        <p:nvPicPr>
          <p:cNvPr id="406" name="Google Shape;40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513" y="2179838"/>
            <a:ext cx="194875" cy="17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3100" y="3707241"/>
            <a:ext cx="1286849" cy="21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4500" y="3181264"/>
            <a:ext cx="1775450" cy="24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7894" y="3149651"/>
            <a:ext cx="1508481" cy="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78825" y="3045400"/>
            <a:ext cx="192079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 txBox="1"/>
          <p:nvPr/>
        </p:nvSpPr>
        <p:spPr>
          <a:xfrm>
            <a:off x="2982063" y="2070300"/>
            <a:ext cx="13125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ground-truth:</a:t>
            </a:r>
            <a:endParaRPr/>
          </a:p>
        </p:txBody>
      </p:sp>
      <p:pic>
        <p:nvPicPr>
          <p:cNvPr id="412" name="Google Shape;412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83340" y="4378425"/>
            <a:ext cx="5308507" cy="3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6"/>
          <p:cNvSpPr txBox="1"/>
          <p:nvPr/>
        </p:nvSpPr>
        <p:spPr>
          <a:xfrm>
            <a:off x="0" y="4773000"/>
            <a:ext cx="3000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reconstruction loss</a:t>
            </a:r>
            <a:endParaRPr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8854"/>
            <a:ext cx="9144000" cy="247914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7"/>
          <p:cNvSpPr txBox="1"/>
          <p:nvPr/>
        </p:nvSpPr>
        <p:spPr>
          <a:xfrm>
            <a:off x="311700" y="1661575"/>
            <a:ext cx="60960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feature maps from VGG-16:</a:t>
            </a:r>
            <a:endParaRPr/>
          </a:p>
        </p:txBody>
      </p:sp>
      <p:sp>
        <p:nvSpPr>
          <p:cNvPr id="421" name="Google Shape;421;p47"/>
          <p:cNvSpPr txBox="1"/>
          <p:nvPr/>
        </p:nvSpPr>
        <p:spPr>
          <a:xfrm>
            <a:off x="0" y="4773000"/>
            <a:ext cx="3000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Super-resolution</a:t>
            </a:r>
            <a:endParaRPr/>
          </a:p>
        </p:txBody>
      </p:sp>
      <p:sp>
        <p:nvSpPr>
          <p:cNvPr id="427" name="Google Shape;427;p48"/>
          <p:cNvSpPr txBox="1"/>
          <p:nvPr/>
        </p:nvSpPr>
        <p:spPr>
          <a:xfrm>
            <a:off x="33275" y="478320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428" name="Google Shape;428;p48"/>
          <p:cNvSpPr/>
          <p:nvPr/>
        </p:nvSpPr>
        <p:spPr>
          <a:xfrm>
            <a:off x="1407575" y="2042600"/>
            <a:ext cx="1905000" cy="123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" name="Google Shape;429;p48"/>
          <p:cNvCxnSpPr>
            <a:endCxn id="428" idx="1"/>
          </p:cNvCxnSpPr>
          <p:nvPr/>
        </p:nvCxnSpPr>
        <p:spPr>
          <a:xfrm>
            <a:off x="783275" y="2656400"/>
            <a:ext cx="6243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48"/>
          <p:cNvCxnSpPr/>
          <p:nvPr/>
        </p:nvCxnSpPr>
        <p:spPr>
          <a:xfrm>
            <a:off x="3312575" y="2616713"/>
            <a:ext cx="6243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31" name="Google Shape;4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325" y="2838438"/>
            <a:ext cx="1976732" cy="3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75" y="2484488"/>
            <a:ext cx="194874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 txBox="1"/>
          <p:nvPr/>
        </p:nvSpPr>
        <p:spPr>
          <a:xfrm>
            <a:off x="1919850" y="2403450"/>
            <a:ext cx="984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CNN</a:t>
            </a:r>
            <a:endParaRPr sz="1800"/>
          </a:p>
        </p:txBody>
      </p:sp>
      <p:pic>
        <p:nvPicPr>
          <p:cNvPr id="434" name="Google Shape;43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975" y="1270713"/>
            <a:ext cx="194875" cy="17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300" y="2901866"/>
            <a:ext cx="1286849" cy="21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1000" y="2030739"/>
            <a:ext cx="1775450" cy="24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2444" y="1999126"/>
            <a:ext cx="1508481" cy="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15325" y="2484500"/>
            <a:ext cx="192079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 txBox="1"/>
          <p:nvPr/>
        </p:nvSpPr>
        <p:spPr>
          <a:xfrm>
            <a:off x="7014400" y="1097675"/>
            <a:ext cx="21204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Groundtruth high resolution image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19840" y="3817525"/>
            <a:ext cx="5308507" cy="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975" y="223888"/>
            <a:ext cx="194874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50375" y="668400"/>
            <a:ext cx="192079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/>
          <p:nvPr/>
        </p:nvSpPr>
        <p:spPr>
          <a:xfrm>
            <a:off x="7009238" y="668400"/>
            <a:ext cx="17754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output</a:t>
            </a:r>
            <a:endParaRPr/>
          </a:p>
        </p:txBody>
      </p:sp>
      <p:sp>
        <p:nvSpPr>
          <p:cNvPr id="444" name="Google Shape;444;p48"/>
          <p:cNvSpPr txBox="1"/>
          <p:nvPr/>
        </p:nvSpPr>
        <p:spPr>
          <a:xfrm>
            <a:off x="7014400" y="71875"/>
            <a:ext cx="59136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 image </a:t>
            </a:r>
            <a:endParaRPr/>
          </a:p>
        </p:txBody>
      </p:sp>
      <p:cxnSp>
        <p:nvCxnSpPr>
          <p:cNvPr id="445" name="Google Shape;445;p48"/>
          <p:cNvCxnSpPr/>
          <p:nvPr/>
        </p:nvCxnSpPr>
        <p:spPr>
          <a:xfrm>
            <a:off x="4794450" y="1745300"/>
            <a:ext cx="3501000" cy="831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8"/>
          <p:cNvCxnSpPr/>
          <p:nvPr/>
        </p:nvCxnSpPr>
        <p:spPr>
          <a:xfrm rot="10800000" flipH="1">
            <a:off x="4753375" y="1878925"/>
            <a:ext cx="3593400" cy="626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Super-resolution</a:t>
            </a:r>
            <a:endParaRPr/>
          </a:p>
        </p:txBody>
      </p:sp>
      <p:sp>
        <p:nvSpPr>
          <p:cNvPr id="452" name="Google Shape;452;p49"/>
          <p:cNvSpPr txBox="1"/>
          <p:nvPr/>
        </p:nvSpPr>
        <p:spPr>
          <a:xfrm>
            <a:off x="33275" y="478320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</a:t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5" y="1098250"/>
            <a:ext cx="8475817" cy="34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 txBox="1"/>
          <p:nvPr/>
        </p:nvSpPr>
        <p:spPr>
          <a:xfrm>
            <a:off x="5615750" y="445025"/>
            <a:ext cx="59136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Notice the PSNR and SSIM!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3695950" y="727925"/>
            <a:ext cx="59136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PSNR and SSIM are not good perceptual measures!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reconstruction loss</a:t>
            </a:r>
            <a:endParaRPr/>
          </a:p>
        </p:txBody>
      </p:sp>
      <p:sp>
        <p:nvSpPr>
          <p:cNvPr id="461" name="Google Shape;461;p50"/>
          <p:cNvSpPr txBox="1"/>
          <p:nvPr/>
        </p:nvSpPr>
        <p:spPr>
          <a:xfrm>
            <a:off x="33275" y="4783200"/>
            <a:ext cx="49728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2016; ©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  <p:pic>
        <p:nvPicPr>
          <p:cNvPr id="462" name="Google Shape;4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121827"/>
            <a:ext cx="7253349" cy="26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reconstruction loss</a:t>
            </a:r>
            <a:endParaRPr/>
          </a:p>
        </p:txBody>
      </p:sp>
      <p:sp>
        <p:nvSpPr>
          <p:cNvPr id="468" name="Google Shape;468;p51"/>
          <p:cNvSpPr txBox="1"/>
          <p:nvPr/>
        </p:nvSpPr>
        <p:spPr>
          <a:xfrm>
            <a:off x="33275" y="4783200"/>
            <a:ext cx="4739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2016, ©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17725"/>
            <a:ext cx="9057822" cy="37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4822750" y="1291850"/>
            <a:ext cx="754500" cy="111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679750" y="1291850"/>
            <a:ext cx="1121400" cy="111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1775525" y="1291850"/>
            <a:ext cx="711600" cy="111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problems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25" y="1378438"/>
            <a:ext cx="5435100" cy="95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 flipH="1">
            <a:off x="1382525" y="1378450"/>
            <a:ext cx="393000" cy="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6"/>
          <p:cNvSpPr txBox="1"/>
          <p:nvPr/>
        </p:nvSpPr>
        <p:spPr>
          <a:xfrm>
            <a:off x="255875" y="1422200"/>
            <a:ext cx="390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</a:t>
            </a:r>
            <a:endParaRPr/>
          </a:p>
        </p:txBody>
      </p:sp>
      <p:cxnSp>
        <p:nvCxnSpPr>
          <p:cNvPr id="79" name="Google Shape;79;p16"/>
          <p:cNvCxnSpPr/>
          <p:nvPr/>
        </p:nvCxnSpPr>
        <p:spPr>
          <a:xfrm rot="10800000" flipH="1">
            <a:off x="4508025" y="912350"/>
            <a:ext cx="5400" cy="37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16"/>
          <p:cNvSpPr txBox="1"/>
          <p:nvPr/>
        </p:nvSpPr>
        <p:spPr>
          <a:xfrm>
            <a:off x="3876275" y="562325"/>
            <a:ext cx="39033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Degradation operator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5822850" y="815750"/>
            <a:ext cx="390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</a:t>
            </a:r>
            <a:endParaRPr/>
          </a:p>
        </p:txBody>
      </p:sp>
      <p:cxnSp>
        <p:nvCxnSpPr>
          <p:cNvPr id="82" name="Google Shape;82;p16"/>
          <p:cNvCxnSpPr>
            <a:endCxn id="81" idx="1"/>
          </p:cNvCxnSpPr>
          <p:nvPr/>
        </p:nvCxnSpPr>
        <p:spPr>
          <a:xfrm rot="10800000" flipH="1">
            <a:off x="5522850" y="1102100"/>
            <a:ext cx="300000" cy="20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" name="Google Shape;83;p16"/>
          <p:cNvSpPr txBox="1"/>
          <p:nvPr/>
        </p:nvSpPr>
        <p:spPr>
          <a:xfrm>
            <a:off x="2821425" y="2579500"/>
            <a:ext cx="39033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D is: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Focal blur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Motion blur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Identity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Identity with missing values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Random gaussian matrix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Projection matrix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on…..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5734750" y="2579500"/>
            <a:ext cx="3461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recovering x from y is: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Super-resolution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Deblurring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Denoising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Inpainting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Compressed sensing (x is sparse)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Tomography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so on…..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342575" y="4565075"/>
            <a:ext cx="5149500" cy="455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we want to solve this as a supervised learning problem!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reconstruction loss</a:t>
            </a:r>
            <a:endParaRPr/>
          </a:p>
        </p:txBody>
      </p:sp>
      <p:sp>
        <p:nvSpPr>
          <p:cNvPr id="475" name="Google Shape;475;p52"/>
          <p:cNvSpPr txBox="1"/>
          <p:nvPr/>
        </p:nvSpPr>
        <p:spPr>
          <a:xfrm>
            <a:off x="33275" y="4783200"/>
            <a:ext cx="4718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2016; ©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17725"/>
            <a:ext cx="9057822" cy="37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reconstruction loss</a:t>
            </a:r>
            <a:endParaRPr/>
          </a:p>
        </p:txBody>
      </p:sp>
      <p:pic>
        <p:nvPicPr>
          <p:cNvPr id="482" name="Google Shape;482;p53"/>
          <p:cNvPicPr preferRelativeResize="0"/>
          <p:nvPr/>
        </p:nvPicPr>
        <p:blipFill rotWithShape="1">
          <a:blip r:embed="rId3">
            <a:alphaModFix/>
          </a:blip>
          <a:srcRect t="3846" r="921"/>
          <a:stretch/>
        </p:blipFill>
        <p:spPr>
          <a:xfrm>
            <a:off x="42350" y="1118400"/>
            <a:ext cx="9059300" cy="36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3"/>
          <p:cNvSpPr txBox="1"/>
          <p:nvPr/>
        </p:nvSpPr>
        <p:spPr>
          <a:xfrm>
            <a:off x="33275" y="4783200"/>
            <a:ext cx="4941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2016, © CS231n, Stanford</a:t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484" name="Google Shape;4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649" y="3472017"/>
            <a:ext cx="3076749" cy="11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3"/>
          <p:cNvSpPr txBox="1"/>
          <p:nvPr/>
        </p:nvSpPr>
        <p:spPr>
          <a:xfrm>
            <a:off x="4582575" y="4518600"/>
            <a:ext cx="60960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Notice that the style reconstruction loss doesn’t carry 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any spatial information of the image.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reconstruction loss</a:t>
            </a:r>
            <a:endParaRPr/>
          </a:p>
        </p:txBody>
      </p:sp>
      <p:pic>
        <p:nvPicPr>
          <p:cNvPr id="491" name="Google Shape;491;p54"/>
          <p:cNvPicPr preferRelativeResize="0"/>
          <p:nvPr/>
        </p:nvPicPr>
        <p:blipFill rotWithShape="1">
          <a:blip r:embed="rId3">
            <a:alphaModFix/>
          </a:blip>
          <a:srcRect l="38122" t="2958" b="16435"/>
          <a:stretch/>
        </p:blipFill>
        <p:spPr>
          <a:xfrm>
            <a:off x="166175" y="1300125"/>
            <a:ext cx="5469525" cy="30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248" y="1739425"/>
            <a:ext cx="3960751" cy="6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/>
          <p:nvPr/>
        </p:nvSpPr>
        <p:spPr>
          <a:xfrm>
            <a:off x="33275" y="4783200"/>
            <a:ext cx="4941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2016, © CS231n, Stanford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reconstruction loss</a:t>
            </a:r>
            <a:endParaRPr/>
          </a:p>
        </p:txBody>
      </p:sp>
      <p:pic>
        <p:nvPicPr>
          <p:cNvPr id="499" name="Google Shape;4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3225"/>
            <a:ext cx="8839202" cy="31697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/>
        </p:nvSpPr>
        <p:spPr>
          <a:xfrm>
            <a:off x="0" y="4773000"/>
            <a:ext cx="3000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</a:t>
            </a:r>
            <a:endParaRPr/>
          </a:p>
        </p:txBody>
      </p:sp>
      <p:sp>
        <p:nvSpPr>
          <p:cNvPr id="501" name="Google Shape;501;p55"/>
          <p:cNvSpPr txBox="1"/>
          <p:nvPr/>
        </p:nvSpPr>
        <p:spPr>
          <a:xfrm>
            <a:off x="550350" y="1270000"/>
            <a:ext cx="60960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Visualization of Gram matrices</a:t>
            </a:r>
            <a:endParaRPr sz="1800"/>
          </a:p>
        </p:txBody>
      </p:sp>
      <p:sp>
        <p:nvSpPr>
          <p:cNvPr id="7" name="Google Shape;485;p53">
            <a:extLst>
              <a:ext uri="{FF2B5EF4-FFF2-40B4-BE49-F238E27FC236}">
                <a16:creationId xmlns:a16="http://schemas.microsoft.com/office/drawing/2014/main" id="{88EF2E89-5658-B045-B150-D8557B48899D}"/>
              </a:ext>
            </a:extLst>
          </p:cNvPr>
          <p:cNvSpPr txBox="1"/>
          <p:nvPr/>
        </p:nvSpPr>
        <p:spPr>
          <a:xfrm>
            <a:off x="4582575" y="4518600"/>
            <a:ext cx="60960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Notice that the style reconstruction loss doesn’t carry 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any spatial information of the image.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pic>
        <p:nvPicPr>
          <p:cNvPr id="507" name="Google Shape;5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28687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 txBox="1"/>
          <p:nvPr/>
        </p:nvSpPr>
        <p:spPr>
          <a:xfrm>
            <a:off x="0" y="4782925"/>
            <a:ext cx="6487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© Johnson et al., ECCV 2016;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pic>
        <p:nvPicPr>
          <p:cNvPr id="514" name="Google Shape;5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0" y="1083725"/>
            <a:ext cx="787467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/>
          <p:nvPr/>
        </p:nvSpPr>
        <p:spPr>
          <a:xfrm>
            <a:off x="0" y="4782925"/>
            <a:ext cx="6487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© Johnson et al., ECCV 2016;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Neural style transfer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1" name="Google Shape;5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5" y="971225"/>
            <a:ext cx="8007624" cy="39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8"/>
          <p:cNvSpPr txBox="1"/>
          <p:nvPr/>
        </p:nvSpPr>
        <p:spPr>
          <a:xfrm>
            <a:off x="0" y="4782925"/>
            <a:ext cx="6487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© Johnson et al., ECCV 2016;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25" y="1311525"/>
            <a:ext cx="8839204" cy="31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9"/>
          <p:cNvSpPr txBox="1"/>
          <p:nvPr/>
        </p:nvSpPr>
        <p:spPr>
          <a:xfrm>
            <a:off x="33275" y="478320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3050" y="3679888"/>
            <a:ext cx="32708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pic>
        <p:nvPicPr>
          <p:cNvPr id="536" name="Google Shape;53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25" y="1032875"/>
            <a:ext cx="7888425" cy="28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0" y="4161825"/>
            <a:ext cx="5959846" cy="4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0"/>
          <p:cNvSpPr/>
          <p:nvPr/>
        </p:nvSpPr>
        <p:spPr>
          <a:xfrm>
            <a:off x="1488600" y="4083825"/>
            <a:ext cx="1395600" cy="6483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7025" y="4833973"/>
            <a:ext cx="1585750" cy="2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144" y="4833974"/>
            <a:ext cx="1073156" cy="1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0"/>
          <p:cNvSpPr/>
          <p:nvPr/>
        </p:nvSpPr>
        <p:spPr>
          <a:xfrm>
            <a:off x="3122925" y="4056800"/>
            <a:ext cx="1455900" cy="6483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2" name="Google Shape;542;p60"/>
          <p:cNvCxnSpPr/>
          <p:nvPr/>
        </p:nvCxnSpPr>
        <p:spPr>
          <a:xfrm rot="10800000" flipH="1">
            <a:off x="3847700" y="4006925"/>
            <a:ext cx="551700" cy="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3" name="Google Shape;543;p60"/>
          <p:cNvSpPr/>
          <p:nvPr/>
        </p:nvSpPr>
        <p:spPr>
          <a:xfrm>
            <a:off x="4757250" y="4163325"/>
            <a:ext cx="1236900" cy="4941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4" name="Google Shape;544;p60"/>
          <p:cNvCxnSpPr/>
          <p:nvPr/>
        </p:nvCxnSpPr>
        <p:spPr>
          <a:xfrm>
            <a:off x="5801425" y="4624850"/>
            <a:ext cx="51840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p60"/>
          <p:cNvSpPr txBox="1"/>
          <p:nvPr/>
        </p:nvSpPr>
        <p:spPr>
          <a:xfrm>
            <a:off x="6359650" y="465742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Total-variation loss</a:t>
            </a:r>
            <a:endParaRPr/>
          </a:p>
        </p:txBody>
      </p:sp>
      <p:sp>
        <p:nvSpPr>
          <p:cNvPr id="546" name="Google Shape;546;p60"/>
          <p:cNvSpPr txBox="1"/>
          <p:nvPr/>
        </p:nvSpPr>
        <p:spPr>
          <a:xfrm>
            <a:off x="6632075" y="-16825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pic>
        <p:nvPicPr>
          <p:cNvPr id="552" name="Google Shape;5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127"/>
            <a:ext cx="8145099" cy="3855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1"/>
          <p:cNvSpPr txBox="1"/>
          <p:nvPr/>
        </p:nvSpPr>
        <p:spPr>
          <a:xfrm>
            <a:off x="33275" y="4783200"/>
            <a:ext cx="3827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Johnson et al., ECCV 2016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 in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0000"/>
                </a:solidFill>
              </a:rPr>
              <a:t>We learned:</a:t>
            </a:r>
            <a:endParaRPr i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x </a:t>
            </a:r>
            <a:r>
              <a:rPr lang="en">
                <a:solidFill>
                  <a:srgbClr val="000000"/>
                </a:solidFill>
              </a:rPr>
              <a:t>is sparse with respect to a dictionary </a:t>
            </a:r>
            <a:r>
              <a:rPr lang="en" b="1">
                <a:solidFill>
                  <a:srgbClr val="000000"/>
                </a:solidFill>
              </a:rPr>
              <a:t>M</a:t>
            </a:r>
            <a:r>
              <a:rPr lang="en">
                <a:solidFill>
                  <a:srgbClr val="000000"/>
                </a:solidFill>
              </a:rPr>
              <a:t>. Use </a:t>
            </a:r>
            <a:r>
              <a:rPr lang="en" i="1">
                <a:solidFill>
                  <a:srgbClr val="000000"/>
                </a:solidFill>
              </a:rPr>
              <a:t>K-SVD</a:t>
            </a:r>
            <a:r>
              <a:rPr lang="en">
                <a:solidFill>
                  <a:srgbClr val="000000"/>
                </a:solidFill>
              </a:rPr>
              <a:t> to learn a dictionary </a:t>
            </a:r>
            <a:r>
              <a:rPr lang="en" b="1">
                <a:solidFill>
                  <a:srgbClr val="000000"/>
                </a:solidFill>
              </a:rPr>
              <a:t>M</a:t>
            </a:r>
            <a:r>
              <a:rPr lang="en">
                <a:solidFill>
                  <a:srgbClr val="000000"/>
                </a:solidFill>
              </a:rPr>
              <a:t> and recover </a:t>
            </a:r>
            <a:r>
              <a:rPr lang="en" b="1">
                <a:solidFill>
                  <a:srgbClr val="000000"/>
                </a:solidFill>
              </a:rPr>
              <a:t>x</a:t>
            </a:r>
            <a:r>
              <a:rPr lang="en">
                <a:solidFill>
                  <a:srgbClr val="000000"/>
                </a:solidFill>
              </a:rPr>
              <a:t>. </a:t>
            </a:r>
            <a:r>
              <a:rPr lang="en" b="1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x</a:t>
            </a:r>
            <a:r>
              <a:rPr lang="en">
                <a:solidFill>
                  <a:srgbClr val="000000"/>
                </a:solidFill>
              </a:rPr>
              <a:t> is a patch. Find similar patches across the whole image and average them depending on the similarity. (</a:t>
            </a:r>
            <a:r>
              <a:rPr lang="en" i="1">
                <a:solidFill>
                  <a:srgbClr val="000000"/>
                </a:solidFill>
              </a:rPr>
              <a:t>Non-local means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Similar patches in </a:t>
            </a:r>
            <a:r>
              <a:rPr lang="en" b="1">
                <a:solidFill>
                  <a:srgbClr val="000000"/>
                </a:solidFill>
              </a:rPr>
              <a:t>x </a:t>
            </a:r>
            <a:r>
              <a:rPr lang="en">
                <a:solidFill>
                  <a:srgbClr val="000000"/>
                </a:solidFill>
              </a:rPr>
              <a:t>are collected and sparsity is seeked w.r.to the collection in a transform domain (</a:t>
            </a:r>
            <a:r>
              <a:rPr lang="en" i="1">
                <a:solidFill>
                  <a:srgbClr val="000000"/>
                </a:solidFill>
              </a:rPr>
              <a:t>BM3D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900" y="330725"/>
            <a:ext cx="4567500" cy="8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350" y="2064475"/>
            <a:ext cx="2471225" cy="3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273" y="2064475"/>
            <a:ext cx="1441474" cy="2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1608350" y="4280450"/>
            <a:ext cx="5149500" cy="455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we want to solve this as a supervised learning problem!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pic>
        <p:nvPicPr>
          <p:cNvPr id="559" name="Google Shape;559;p62"/>
          <p:cNvPicPr preferRelativeResize="0"/>
          <p:nvPr/>
        </p:nvPicPr>
        <p:blipFill rotWithShape="1">
          <a:blip r:embed="rId3">
            <a:alphaModFix/>
          </a:blip>
          <a:srcRect t="3855"/>
          <a:stretch/>
        </p:blipFill>
        <p:spPr>
          <a:xfrm>
            <a:off x="495100" y="1141650"/>
            <a:ext cx="8153800" cy="37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A29AF-20CF-BF47-8C4F-15D3DDCA3086}"/>
              </a:ext>
            </a:extLst>
          </p:cNvPr>
          <p:cNvSpPr txBox="1"/>
          <p:nvPr/>
        </p:nvSpPr>
        <p:spPr>
          <a:xfrm>
            <a:off x="3603812" y="2169459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297177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sp>
        <p:nvSpPr>
          <p:cNvPr id="565" name="Google Shape;565;p63"/>
          <p:cNvSpPr txBox="1"/>
          <p:nvPr/>
        </p:nvSpPr>
        <p:spPr>
          <a:xfrm>
            <a:off x="0" y="4836100"/>
            <a:ext cx="6487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© Gatys et al., 2015; Johnson et al., ECCV 2016;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  <p:pic>
        <p:nvPicPr>
          <p:cNvPr id="566" name="Google Shape;56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99" y="1017725"/>
            <a:ext cx="5918101" cy="36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sp>
        <p:nvSpPr>
          <p:cNvPr id="572" name="Google Shape;572;p64"/>
          <p:cNvSpPr txBox="1"/>
          <p:nvPr/>
        </p:nvSpPr>
        <p:spPr>
          <a:xfrm>
            <a:off x="0" y="4836100"/>
            <a:ext cx="6455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© Gatys et al., 2015; Johnson et al., ECCV 2016,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  <p:pic>
        <p:nvPicPr>
          <p:cNvPr id="573" name="Google Shape;573;p64"/>
          <p:cNvPicPr preferRelativeResize="0"/>
          <p:nvPr/>
        </p:nvPicPr>
        <p:blipFill rotWithShape="1">
          <a:blip r:embed="rId3">
            <a:alphaModFix/>
          </a:blip>
          <a:srcRect b="990"/>
          <a:stretch/>
        </p:blipFill>
        <p:spPr>
          <a:xfrm>
            <a:off x="245826" y="1159775"/>
            <a:ext cx="8339122" cy="35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sp>
        <p:nvSpPr>
          <p:cNvPr id="579" name="Google Shape;579;p65"/>
          <p:cNvSpPr txBox="1"/>
          <p:nvPr/>
        </p:nvSpPr>
        <p:spPr>
          <a:xfrm>
            <a:off x="0" y="4836100"/>
            <a:ext cx="6445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© Gatys et al., 2015; Johnson et al., ECCV 2016;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  <p:pic>
        <p:nvPicPr>
          <p:cNvPr id="580" name="Google Shape;580;p65"/>
          <p:cNvPicPr preferRelativeResize="0"/>
          <p:nvPr/>
        </p:nvPicPr>
        <p:blipFill rotWithShape="1">
          <a:blip r:embed="rId3">
            <a:alphaModFix/>
          </a:blip>
          <a:srcRect t="1117"/>
          <a:stretch/>
        </p:blipFill>
        <p:spPr>
          <a:xfrm>
            <a:off x="215900" y="1209475"/>
            <a:ext cx="8341325" cy="34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648" y="576475"/>
            <a:ext cx="3960751" cy="6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pic>
        <p:nvPicPr>
          <p:cNvPr id="587" name="Google Shape;587;p66"/>
          <p:cNvPicPr preferRelativeResize="0"/>
          <p:nvPr/>
        </p:nvPicPr>
        <p:blipFill rotWithShape="1">
          <a:blip r:embed="rId3">
            <a:alphaModFix/>
          </a:blip>
          <a:srcRect t="1267" b="1247"/>
          <a:stretch/>
        </p:blipFill>
        <p:spPr>
          <a:xfrm>
            <a:off x="152400" y="1217075"/>
            <a:ext cx="8839201" cy="36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648" y="576475"/>
            <a:ext cx="3960751" cy="6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6"/>
          <p:cNvSpPr txBox="1"/>
          <p:nvPr/>
        </p:nvSpPr>
        <p:spPr>
          <a:xfrm>
            <a:off x="0" y="4836100"/>
            <a:ext cx="6445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© Gatys et al., 2015; Johnson et al., 2016; CS231n, Stanford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problems: supervised learning approach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50" y="1399175"/>
            <a:ext cx="2648999" cy="4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480200" y="2064475"/>
            <a:ext cx="68250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Ideally, we would like to minimize the following risk:</a:t>
            </a:r>
            <a:endParaRPr sz="18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750" y="3680825"/>
            <a:ext cx="4421217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0524" y="3680813"/>
            <a:ext cx="198150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3875" y="2720450"/>
            <a:ext cx="5452375" cy="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422" y="1575028"/>
            <a:ext cx="1522877" cy="1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425" y="1313400"/>
            <a:ext cx="1900100" cy="19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problems: supervised learning approach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00" y="1169800"/>
            <a:ext cx="2648999" cy="4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875" y="4158275"/>
            <a:ext cx="327460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452600" y="1691750"/>
            <a:ext cx="79911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Empirically, we would not have all the distribution of </a:t>
            </a:r>
            <a:r>
              <a:rPr lang="en" sz="1800" b="1"/>
              <a:t>x, </a:t>
            </a:r>
            <a:r>
              <a:rPr lang="en" sz="1800"/>
              <a:t>but we have access only to a few examples. Then, the loss function becomes: </a:t>
            </a:r>
            <a:endParaRPr sz="180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875" y="3728238"/>
            <a:ext cx="4421217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5974" y="3748350"/>
            <a:ext cx="198150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9700" y="2424603"/>
            <a:ext cx="4202022" cy="11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5872" y="1316103"/>
            <a:ext cx="1522877" cy="1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5875" y="1054475"/>
            <a:ext cx="1900100" cy="19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1921575" y="4647450"/>
            <a:ext cx="60087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seek an             with good approximation capabilities.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81246" y="4721701"/>
            <a:ext cx="438700" cy="2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438" y="1597050"/>
            <a:ext cx="4638675" cy="23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/>
          <p:cNvCxnSpPr>
            <a:endCxn id="128" idx="1"/>
          </p:cNvCxnSpPr>
          <p:nvPr/>
        </p:nvCxnSpPr>
        <p:spPr>
          <a:xfrm rot="10800000" flipH="1">
            <a:off x="1775638" y="2778150"/>
            <a:ext cx="5448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7057850" y="2773650"/>
            <a:ext cx="5184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900" y="3959250"/>
            <a:ext cx="444600" cy="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150" y="3961662"/>
            <a:ext cx="444600" cy="22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400" y="3959975"/>
            <a:ext cx="444600" cy="23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3649" y="3874536"/>
            <a:ext cx="461103" cy="23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0"/>
          <p:cNvCxnSpPr/>
          <p:nvPr/>
        </p:nvCxnSpPr>
        <p:spPr>
          <a:xfrm flipH="1">
            <a:off x="2548050" y="1373250"/>
            <a:ext cx="23040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0"/>
          <p:cNvCxnSpPr/>
          <p:nvPr/>
        </p:nvCxnSpPr>
        <p:spPr>
          <a:xfrm flipH="1">
            <a:off x="3615300" y="1204050"/>
            <a:ext cx="23040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0"/>
          <p:cNvCxnSpPr/>
          <p:nvPr/>
        </p:nvCxnSpPr>
        <p:spPr>
          <a:xfrm flipH="1">
            <a:off x="4736775" y="1204050"/>
            <a:ext cx="23040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20"/>
          <p:cNvCxnSpPr/>
          <p:nvPr/>
        </p:nvCxnSpPr>
        <p:spPr>
          <a:xfrm flipH="1">
            <a:off x="5776925" y="1204050"/>
            <a:ext cx="23040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9" name="Google Shape;13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4550" y="887075"/>
            <a:ext cx="369425" cy="3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8400" y="882788"/>
            <a:ext cx="369425" cy="32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93150" y="884097"/>
            <a:ext cx="369425" cy="32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78443" y="1041925"/>
            <a:ext cx="342483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74975" y="2572900"/>
            <a:ext cx="266102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19650" y="2617775"/>
            <a:ext cx="285997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6550" y="4615849"/>
            <a:ext cx="7706460" cy="3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t="16177"/>
          <a:stretch/>
        </p:blipFill>
        <p:spPr>
          <a:xfrm>
            <a:off x="223100" y="1098850"/>
            <a:ext cx="8820324" cy="37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0" y="4782850"/>
            <a:ext cx="34053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99999"/>
                </a:solidFill>
              </a:rPr>
              <a:t>Image: © CS 231n, Stanford</a:t>
            </a:r>
            <a:endParaRPr i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1596</Words>
  <Application>Microsoft Macintosh PowerPoint</Application>
  <PresentationFormat>On-screen Show (16:9)</PresentationFormat>
  <Paragraphs>248</Paragraphs>
  <Slides>55</Slides>
  <Notes>54</Notes>
  <HiddenSlides>4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Arial</vt:lpstr>
      <vt:lpstr>Simple Light</vt:lpstr>
      <vt:lpstr>Tutorial-11: Deep learning for                            inverse problems and     beyond.</vt:lpstr>
      <vt:lpstr>Administrative stuff</vt:lpstr>
      <vt:lpstr>Agenda</vt:lpstr>
      <vt:lpstr>Inverse problems</vt:lpstr>
      <vt:lpstr>Previously in</vt:lpstr>
      <vt:lpstr>Inverse problems: supervised learning approach</vt:lpstr>
      <vt:lpstr>Inverse problems: supervised learning approach</vt:lpstr>
      <vt:lpstr>Neural networks</vt:lpstr>
      <vt:lpstr>Activation functions</vt:lpstr>
      <vt:lpstr>Loss functions</vt:lpstr>
      <vt:lpstr>Backpropagation</vt:lpstr>
      <vt:lpstr>Optimization: “stochastic” gradient descent</vt:lpstr>
      <vt:lpstr>Image denoising using fully-connected networks</vt:lpstr>
      <vt:lpstr>Image denoising using fully-connected networks </vt:lpstr>
      <vt:lpstr>Image denoising using fully-connected networks </vt:lpstr>
      <vt:lpstr>Convolutional neural networks</vt:lpstr>
      <vt:lpstr>Convolutional neural networks</vt:lpstr>
      <vt:lpstr>Convolutional neural networks</vt:lpstr>
      <vt:lpstr>Encoder-decoder with symmetric skip connections</vt:lpstr>
      <vt:lpstr>Image denoising</vt:lpstr>
      <vt:lpstr>Low-dose CT reconstruction</vt:lpstr>
      <vt:lpstr>Low-dose CT reconstruction </vt:lpstr>
      <vt:lpstr>Fast MRI reconstruction</vt:lpstr>
      <vt:lpstr>Fast MRI reconstruction</vt:lpstr>
      <vt:lpstr>Fast MRI Reconstruction</vt:lpstr>
      <vt:lpstr>DeepISP: learned image-signal processing pipeline</vt:lpstr>
      <vt:lpstr>PowerPoint Presentation</vt:lpstr>
      <vt:lpstr>DeepISP</vt:lpstr>
      <vt:lpstr>DeepISP: learned image-signal processing pipeline </vt:lpstr>
      <vt:lpstr>Meanwhile, in image classification</vt:lpstr>
      <vt:lpstr>AlexNet</vt:lpstr>
      <vt:lpstr>VGGNet</vt:lpstr>
      <vt:lpstr>Perceptual losses</vt:lpstr>
      <vt:lpstr>Feature reconstruction loss</vt:lpstr>
      <vt:lpstr>Feature reconstruction loss</vt:lpstr>
      <vt:lpstr>Super-resolution</vt:lpstr>
      <vt:lpstr>Super-resolution</vt:lpstr>
      <vt:lpstr>Style reconstruction loss</vt:lpstr>
      <vt:lpstr>Style reconstruction loss</vt:lpstr>
      <vt:lpstr>Style reconstruction loss</vt:lpstr>
      <vt:lpstr>Style reconstruction loss</vt:lpstr>
      <vt:lpstr>Style reconstruction loss</vt:lpstr>
      <vt:lpstr>Style reconstruction loss</vt:lpstr>
      <vt:lpstr>Neural style transfer</vt:lpstr>
      <vt:lpstr>Neural style transfer</vt:lpstr>
      <vt:lpstr>Neural style transfer </vt:lpstr>
      <vt:lpstr>Neural style transfer</vt:lpstr>
      <vt:lpstr>Neural style transfer</vt:lpstr>
      <vt:lpstr>Neural style transfer</vt:lpstr>
      <vt:lpstr>Neural style transfer</vt:lpstr>
      <vt:lpstr>PowerPoint Presentation</vt:lpstr>
      <vt:lpstr>Neural style transfer</vt:lpstr>
      <vt:lpstr>Neural style transfer</vt:lpstr>
      <vt:lpstr>Neural style transfer</vt:lpstr>
      <vt:lpstr>Neural Style Transfer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Tutorial-11: Deep learning</dc:title>
  <cp:lastModifiedBy>Sai-Sanketh Vedula</cp:lastModifiedBy>
  <cp:revision>21</cp:revision>
  <dcterms:modified xsi:type="dcterms:W3CDTF">2019-01-14T11:18:15Z</dcterms:modified>
</cp:coreProperties>
</file>